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6" r:id="rId3"/>
    <p:sldId id="267" r:id="rId4"/>
    <p:sldId id="268" r:id="rId5"/>
    <p:sldId id="269" r:id="rId6"/>
    <p:sldId id="270" r:id="rId7"/>
    <p:sldId id="28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595"/>
  </p:normalViewPr>
  <p:slideViewPr>
    <p:cSldViewPr snapToGrid="0" snapToObjects="1">
      <p:cViewPr varScale="1">
        <p:scale>
          <a:sx n="91" d="100"/>
          <a:sy n="91" d="100"/>
        </p:scale>
        <p:origin x="7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C9879-3E57-F44F-875A-29C61162610E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1AA9F-93F3-AC44-A992-D101F4125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0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1AA9F-93F3-AC44-A992-D101F41250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8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2838"/>
            <a:ext cx="914400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5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1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3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68866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4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2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5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5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9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8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0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4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853" y="20529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2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351729" y="1815299"/>
            <a:ext cx="61801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b="1" dirty="0" smtClean="0">
                <a:solidFill>
                  <a:srgbClr val="0000FF"/>
                </a:solidFill>
              </a:rPr>
              <a:t>Adv. Biopharmaceutics 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08928" y="3777650"/>
            <a:ext cx="4641079" cy="138499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/>
              <a:t>Dr. Mohammed Sabbar</a:t>
            </a:r>
          </a:p>
          <a:p>
            <a:pPr algn="ctr"/>
            <a:r>
              <a:rPr lang="en-US" dirty="0"/>
              <a:t>College Of Pharmacy - </a:t>
            </a:r>
            <a:r>
              <a:rPr lang="en-US" dirty="0" err="1"/>
              <a:t>Basrah</a:t>
            </a:r>
            <a:r>
              <a:rPr lang="en-US" dirty="0"/>
              <a:t> </a:t>
            </a:r>
          </a:p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 </a:t>
            </a:r>
            <a:r>
              <a:rPr lang="en-US" dirty="0"/>
              <a:t>Oct.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03587" y="5470305"/>
            <a:ext cx="4477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http://</a:t>
            </a:r>
            <a:r>
              <a:rPr lang="en-US" sz="2800" b="1" dirty="0" err="1">
                <a:solidFill>
                  <a:srgbClr val="FF0000"/>
                </a:solidFill>
              </a:rPr>
              <a:t>bit.do</a:t>
            </a:r>
            <a:r>
              <a:rPr lang="en-US" sz="2800" b="1" dirty="0">
                <a:solidFill>
                  <a:srgbClr val="FF0000"/>
                </a:solidFill>
              </a:rPr>
              <a:t>/ex2aD</a:t>
            </a:r>
          </a:p>
        </p:txBody>
      </p:sp>
      <p:pic>
        <p:nvPicPr>
          <p:cNvPr id="1026" name="Picture 2" descr="R 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7" y="4548022"/>
            <a:ext cx="1844566" cy="18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9100"/>
            <a:ext cx="8991600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609600"/>
            <a:ext cx="870204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939800"/>
            <a:ext cx="8900160" cy="4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4731" y="0"/>
            <a:ext cx="75643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62626"/>
                </a:solidFill>
                <a:latin typeface="Verdana" charset="0"/>
              </a:rPr>
              <a:t>PRACTICE </a:t>
            </a:r>
            <a:r>
              <a:rPr lang="en-US" sz="2400" b="1" dirty="0" smtClean="0">
                <a:solidFill>
                  <a:srgbClr val="262626"/>
                </a:solidFill>
                <a:latin typeface="Verdana" charset="0"/>
              </a:rPr>
              <a:t>PROBLEM</a:t>
            </a:r>
          </a:p>
          <a:p>
            <a:endParaRPr lang="en-US" b="1" dirty="0">
              <a:solidFill>
                <a:srgbClr val="262626"/>
              </a:solidFill>
              <a:latin typeface="Verdana" charset="0"/>
            </a:endParaRPr>
          </a:p>
          <a:p>
            <a:r>
              <a:rPr lang="en-US" sz="1400" dirty="0">
                <a:solidFill>
                  <a:srgbClr val="262626"/>
                </a:solidFill>
                <a:latin typeface="Verdana" charset="0"/>
              </a:rPr>
              <a:t>Drug concentrations in the blood at various times are listed in . Assuming the drug follows a one-compartment model, find the </a:t>
            </a:r>
            <a:r>
              <a:rPr lang="en-US" sz="1400" i="1" dirty="0">
                <a:solidFill>
                  <a:srgbClr val="262626"/>
                </a:solidFill>
                <a:latin typeface="Verdana" charset="0"/>
              </a:rPr>
              <a:t>k</a:t>
            </a:r>
            <a:r>
              <a:rPr lang="en-US" sz="1400" dirty="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en-US" sz="1200" baseline="-25000" dirty="0">
                <a:solidFill>
                  <a:srgbClr val="262626"/>
                </a:solidFill>
                <a:latin typeface="Verdana" charset="0"/>
              </a:rPr>
              <a:t>a</a:t>
            </a:r>
            <a:r>
              <a:rPr lang="en-US" sz="1400" dirty="0">
                <a:solidFill>
                  <a:srgbClr val="262626"/>
                </a:solidFill>
                <a:latin typeface="Verdana" charset="0"/>
              </a:rPr>
              <a:t>, and compare it with the </a:t>
            </a:r>
            <a:r>
              <a:rPr lang="en-US" sz="1400" i="1" dirty="0">
                <a:solidFill>
                  <a:srgbClr val="262626"/>
                </a:solidFill>
                <a:latin typeface="Verdana" charset="0"/>
              </a:rPr>
              <a:t>k</a:t>
            </a:r>
            <a:r>
              <a:rPr lang="en-US" sz="1400" dirty="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en-US" sz="1200" baseline="-25000" dirty="0">
                <a:solidFill>
                  <a:srgbClr val="262626"/>
                </a:solidFill>
                <a:latin typeface="Verdana" charset="0"/>
              </a:rPr>
              <a:t>a</a:t>
            </a:r>
            <a:r>
              <a:rPr lang="en-US" sz="1400" dirty="0">
                <a:solidFill>
                  <a:srgbClr val="262626"/>
                </a:solidFill>
                <a:latin typeface="Verdana" charset="0"/>
              </a:rPr>
              <a:t> value obtained by the method of residuals.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74" y="1384995"/>
            <a:ext cx="8178018" cy="545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3013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262626"/>
                </a:solidFill>
                <a:latin typeface="Verdana" charset="0"/>
              </a:rPr>
              <a:t>ESTIMATION OF K</a:t>
            </a:r>
            <a:r>
              <a:rPr lang="en-US" sz="1600" b="1" baseline="-25000">
                <a:solidFill>
                  <a:srgbClr val="262626"/>
                </a:solidFill>
                <a:latin typeface="Verdana" charset="0"/>
              </a:rPr>
              <a:t>A</a:t>
            </a:r>
            <a:r>
              <a:rPr lang="en-US" b="1">
                <a:solidFill>
                  <a:srgbClr val="262626"/>
                </a:solidFill>
                <a:latin typeface="Verdana" charset="0"/>
              </a:rPr>
              <a:t> FROM URINARY DATA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01074" y="2384385"/>
            <a:ext cx="2811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On you ####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College of pharma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Presentation9</Template>
  <TotalTime>11</TotalTime>
  <Words>73</Words>
  <Application>Microsoft Macintosh PowerPoint</Application>
  <PresentationFormat>On-screen Show (4:3)</PresentationFormat>
  <Paragraphs>12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ＭＳ Ｐゴシック</vt:lpstr>
      <vt:lpstr>Verdana</vt:lpstr>
      <vt:lpstr>Arial</vt:lpstr>
      <vt:lpstr>College of pharmacy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Mohammed Sabbar</dc:creator>
  <cp:lastModifiedBy>Dr. Mohammed Sabbar</cp:lastModifiedBy>
  <cp:revision>13</cp:revision>
  <dcterms:created xsi:type="dcterms:W3CDTF">2018-12-21T14:40:43Z</dcterms:created>
  <dcterms:modified xsi:type="dcterms:W3CDTF">2018-12-28T21:18:45Z</dcterms:modified>
</cp:coreProperties>
</file>